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50"/>
  </p:notesMasterIdLst>
  <p:sldIdLst>
    <p:sldId id="299" r:id="rId16"/>
    <p:sldId id="294" r:id="rId17"/>
    <p:sldId id="288" r:id="rId18"/>
    <p:sldId id="283" r:id="rId19"/>
    <p:sldId id="287" r:id="rId20"/>
    <p:sldId id="284" r:id="rId21"/>
    <p:sldId id="260" r:id="rId22"/>
    <p:sldId id="264" r:id="rId23"/>
    <p:sldId id="295" r:id="rId24"/>
    <p:sldId id="257" r:id="rId25"/>
    <p:sldId id="289" r:id="rId26"/>
    <p:sldId id="286" r:id="rId27"/>
    <p:sldId id="281" r:id="rId28"/>
    <p:sldId id="297" r:id="rId29"/>
    <p:sldId id="269" r:id="rId30"/>
    <p:sldId id="270" r:id="rId31"/>
    <p:sldId id="271" r:id="rId32"/>
    <p:sldId id="272" r:id="rId33"/>
    <p:sldId id="276" r:id="rId34"/>
    <p:sldId id="273" r:id="rId35"/>
    <p:sldId id="291" r:id="rId36"/>
    <p:sldId id="275" r:id="rId37"/>
    <p:sldId id="277" r:id="rId38"/>
    <p:sldId id="296" r:id="rId39"/>
    <p:sldId id="265" r:id="rId40"/>
    <p:sldId id="263" r:id="rId41"/>
    <p:sldId id="298" r:id="rId42"/>
    <p:sldId id="261" r:id="rId43"/>
    <p:sldId id="262" r:id="rId44"/>
    <p:sldId id="266" r:id="rId45"/>
    <p:sldId id="300" r:id="rId46"/>
    <p:sldId id="301" r:id="rId47"/>
    <p:sldId id="302" r:id="rId48"/>
    <p:sldId id="28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2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7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50" Type="http://schemas.openxmlformats.org/officeDocument/2006/relationships/notesMaster" Target="notesMasters/notesMaster1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slide" Target="slides/slide30.xml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slide" Target="slides/slide34.xml"/><Relationship Id="rId44" Type="http://schemas.openxmlformats.org/officeDocument/2006/relationships/slide" Target="slides/slide29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slide" Target="slides/slide31.xml"/><Relationship Id="rId35" Type="http://schemas.openxmlformats.org/officeDocument/2006/relationships/slide" Target="slides/slide20.xml"/><Relationship Id="rId51" Type="http://schemas.openxmlformats.org/officeDocument/2006/relationships/printerSettings" Target="printerSettings/printerSettings1.bin"/><Relationship Id="rId55" Type="http://schemas.openxmlformats.org/officeDocument/2006/relationships/tableStyles" Target="tableStyles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2" Type="http://schemas.openxmlformats.org/officeDocument/2006/relationships/presProps" Target="presProps.xml"/><Relationship Id="rId54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53" Type="http://schemas.openxmlformats.org/officeDocument/2006/relationships/viewProps" Target="viewProps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use 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5/11/11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hyperlink" Target="http://dare.cct.lsu.edu/dare-rfold" TargetMode="External"/><Relationship Id="rId5" Type="http://schemas.openxmlformats.org/officeDocument/2006/relationships/hyperlink" Target="http://dare.cct.lsu.edu/dare-dock" TargetMode="External"/><Relationship Id="rId7" Type="http://schemas.openxmlformats.org/officeDocument/2006/relationships/hyperlink" Target="http://dare.cct.lsu.edu/dare-ngs" TargetMode="Externa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emf"/><Relationship Id="rId6" Type="http://schemas.openxmlformats.org/officeDocument/2006/relationships/hyperlink" Target="http://dare.cct.lsu.edu/dare-hth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5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5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Sharath Maddineni, Shantenu Jha</a:t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1400" b="1" dirty="0" smtClean="0"/>
              <a:t>A TeraGrid/Blue Waters Symposium on Data-Intensive Analysis, Analytics, and Informatics, April 14-15, 2011, Pittsburgh, PA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9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Data-intensive computation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511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(Coarse-grain Level) data set of a genome sequence</a:t>
            </a:r>
          </a:p>
          <a:p>
            <a:r>
              <a:rPr lang="en-US" sz="1600" dirty="0" smtClean="0"/>
              <a:t> (e.g. chromosome)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Transcriptome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41207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50709" y="5065059"/>
            <a:ext cx="4879961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NGS Data Analytics would be greatly </a:t>
            </a:r>
          </a:p>
          <a:p>
            <a:pPr algn="ctr"/>
            <a:r>
              <a:rPr lang="en-US" sz="2000" dirty="0" smtClean="0"/>
              <a:t>enhanced by Task Level Concurrency</a:t>
            </a:r>
          </a:p>
          <a:p>
            <a:pPr algn="ctr"/>
            <a:r>
              <a:rPr lang="en-US" sz="2000" dirty="0"/>
              <a:t>a</a:t>
            </a:r>
            <a:r>
              <a:rPr lang="en-US" sz="2000" dirty="0" smtClean="0"/>
              <a:t>nd Distributed Data Infrastructure</a:t>
            </a: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</a:t>
            </a:r>
            <a:r>
              <a:rPr lang="en-US" dirty="0" smtClean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5556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0863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44469"/>
              </p:ext>
            </p:extLst>
          </p:nvPr>
        </p:nvGraphicFramePr>
        <p:xfrm>
          <a:off x="194457" y="5061112"/>
          <a:ext cx="47498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9"/>
                <a:gridCol w="1233181"/>
                <a:gridCol w="882956"/>
                <a:gridCol w="774012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Read</a:t>
                      </a:r>
                    </a:p>
                    <a:p>
                      <a:r>
                        <a:rPr lang="en-US" sz="1200" dirty="0" smtClean="0"/>
                        <a:t>File</a:t>
                      </a:r>
                      <a:r>
                        <a:rPr lang="en-US" sz="1200" baseline="0" dirty="0" smtClean="0"/>
                        <a:t> Size(GB)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Threads/task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Bfast</a:t>
                      </a:r>
                    </a:p>
                    <a:p>
                      <a:r>
                        <a:rPr lang="en-US" sz="1200" baseline="0" dirty="0" smtClean="0"/>
                        <a:t>(Mapping)</a:t>
                      </a:r>
                      <a:endParaRPr lang="en-US" sz="12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2.6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455768" y="465327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1" animBg="1"/>
      <p:bldP spid="23" grpId="1" animBg="1"/>
      <p:bldP spid="25" grpId="0" animBg="1"/>
      <p:bldP spid="27" grpId="0" animBg="1"/>
      <p:bldP spid="28" grpId="0" animBg="1"/>
      <p:bldP spid="29" grpId="0" animBg="1"/>
      <p:bldP spid="32" grpId="0"/>
      <p:bldP spid="3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</a:t>
            </a:r>
            <a:r>
              <a:rPr lang="en-US" dirty="0" smtClean="0"/>
              <a:t>or </a:t>
            </a:r>
            <a:r>
              <a:rPr lang="en-US" dirty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24152"/>
            <a:ext cx="8122888" cy="4666980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sz="2000" b="1" u="sng" dirty="0" smtClean="0">
                <a:solidFill>
                  <a:srgbClr val="FF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Requirement for a solution (IDEAS)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2038338"/>
            <a:ext cx="5844659" cy="48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DARE Framework: </a:t>
            </a:r>
            <a:r>
              <a:rPr lang="en-US" sz="2800" dirty="0" smtClean="0"/>
              <a:t>A Solution Built </a:t>
            </a:r>
            <a:r>
              <a:rPr lang="en-US" sz="2800" dirty="0"/>
              <a:t>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7600" dirty="0" smtClean="0">
                <a:solidFill>
                  <a:schemeClr val="tx1"/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200" dirty="0" smtClean="0">
                <a:solidFill>
                  <a:srgbClr val="2C9AE5"/>
                </a:solidFill>
              </a:rPr>
              <a:t>BES, UNICORE, Globus GRAM2, gLite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8000" dirty="0" smtClean="0">
                <a:solidFill>
                  <a:srgbClr val="2C9AE5"/>
                </a:solidFill>
              </a:rPr>
              <a:t>Fork </a:t>
            </a:r>
            <a:r>
              <a:rPr lang="en-US" sz="8000" dirty="0">
                <a:solidFill>
                  <a:srgbClr val="2C9AE5"/>
                </a:solidFill>
              </a:rPr>
              <a:t>(localhost), SSH, Condor,</a:t>
            </a:r>
            <a:r>
              <a:rPr lang="en-US" sz="8000" dirty="0" smtClean="0">
                <a:solidFill>
                  <a:srgbClr val="2C9AE5"/>
                </a:solidFill>
              </a:rPr>
              <a:t> OMII </a:t>
            </a:r>
            <a:r>
              <a:rPr lang="en-US" sz="8000" dirty="0">
                <a:solidFill>
                  <a:srgbClr val="2C9AE5"/>
                </a:solidFill>
              </a:rPr>
              <a:t>GridSAM,</a:t>
            </a:r>
            <a:r>
              <a:rPr lang="en-US" sz="8000" dirty="0" smtClean="0">
                <a:solidFill>
                  <a:srgbClr val="2C9AE5"/>
                </a:solidFill>
              </a:rPr>
              <a:t> Amazon </a:t>
            </a:r>
            <a:r>
              <a:rPr lang="en-US" sz="8000" dirty="0">
                <a:solidFill>
                  <a:srgbClr val="2C9AE5"/>
                </a:solidFill>
              </a:rPr>
              <a:t>EC2, Platform </a:t>
            </a:r>
            <a:r>
              <a:rPr lang="en-US" sz="8000" dirty="0" smtClean="0">
                <a:solidFill>
                  <a:srgbClr val="2C9AE5"/>
                </a:solidFill>
              </a:rPr>
              <a:t>LSF</a:t>
            </a:r>
            <a:endParaRPr lang="en-US" sz="80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File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Local </a:t>
            </a:r>
            <a:r>
              <a:rPr lang="en-US" sz="7600" dirty="0">
                <a:solidFill>
                  <a:srgbClr val="2C9AE5"/>
                </a:solidFill>
              </a:rPr>
              <a:t>FS, Globus GridFTP, Hadoop Distributed Filesystem (HDFS),</a:t>
            </a:r>
            <a:br>
              <a:rPr lang="en-US" sz="7600" dirty="0">
                <a:solidFill>
                  <a:srgbClr val="2C9AE5"/>
                </a:solidFill>
              </a:rPr>
            </a:br>
            <a:r>
              <a:rPr lang="en-US" sz="7600" dirty="0">
                <a:solidFill>
                  <a:srgbClr val="2C9AE5"/>
                </a:solidFill>
              </a:rPr>
              <a:t>CloudStore KFS, OpenCloud Sector-Sphere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Replica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Globus RLS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Advert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Hadoop H-Base, Hypertable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Other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Default </a:t>
            </a:r>
            <a:r>
              <a:rPr lang="en-US" sz="7600" dirty="0">
                <a:solidFill>
                  <a:srgbClr val="2C9AE5"/>
                </a:solidFill>
              </a:rPr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31" y="1928629"/>
            <a:ext cx="8584583" cy="474299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</a:t>
            </a:r>
            <a:r>
              <a:rPr lang="en-US" sz="7200" dirty="0"/>
              <a:t>: Decouple resource allocation from resource-workload </a:t>
            </a:r>
            <a:r>
              <a:rPr lang="en-US" sz="7200" dirty="0" smtClean="0"/>
              <a:t>binding</a:t>
            </a:r>
            <a:endParaRPr lang="en-US" sz="7200" dirty="0"/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Two unique aspects  </a:t>
            </a:r>
            <a:r>
              <a:rPr lang="en-US" sz="72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First demonstration of supporting multi-physics </a:t>
            </a:r>
            <a:r>
              <a:rPr lang="en-US" sz="6200" dirty="0" smtClean="0"/>
              <a:t>simulations, REMD simulations </a:t>
            </a:r>
            <a:endParaRPr lang="en-US" sz="620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Falkon, Condor Glide-in, Ganga-Diane (EGEE/EGI), DIRAC/WMS, </a:t>
            </a:r>
            <a:r>
              <a:rPr lang="en-US" sz="62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Frameworks </a:t>
            </a:r>
            <a:r>
              <a:rPr lang="en-US" sz="6200" dirty="0"/>
              <a:t>based upon PJs (pull model) for specific PGI/back-</a:t>
            </a:r>
            <a:r>
              <a:rPr lang="en-US" sz="62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Do </a:t>
            </a:r>
            <a:r>
              <a:rPr lang="en-US" sz="62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SAGA-based Pilot-Job form the basis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Advanced run-time frameworks for load-balancing and fault-</a:t>
            </a:r>
            <a:r>
              <a:rPr lang="en-US" sz="6400" dirty="0" smtClean="0"/>
              <a:t>tolerance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0" y="2068618"/>
            <a:ext cx="8399724" cy="4197711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Distributed Adaptive Runtime Environment (DARE) </a:t>
            </a:r>
            <a:r>
              <a:rPr lang="en-US" sz="2800" b="1" dirty="0"/>
              <a:t>Framework: </a:t>
            </a:r>
            <a:r>
              <a:rPr lang="en-US" sz="2800" b="1" dirty="0" smtClean="0"/>
              <a:t>A Solution Built </a:t>
            </a:r>
            <a:r>
              <a:rPr lang="en-US" sz="2800" b="1" dirty="0"/>
              <a:t>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</a:t>
            </a:r>
            <a:r>
              <a:rPr lang="en-US" sz="2800" b="1" dirty="0" smtClean="0"/>
              <a:t>resources </a:t>
            </a:r>
            <a:endParaRPr lang="en-US" sz="2800" b="1" dirty="0"/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 smtClean="0"/>
              <a:t>(Emerging Computational Methods in Life Sciences Workshop at HPDC11)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0458" y="192589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  <p:pic>
        <p:nvPicPr>
          <p:cNvPr id="6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6" r="-2356"/>
          <a:stretch>
            <a:fillRect/>
          </a:stretch>
        </p:blipFill>
        <p:spPr>
          <a:xfrm>
            <a:off x="774720" y="2465097"/>
            <a:ext cx="7526317" cy="4139184"/>
          </a:xfrm>
        </p:spPr>
      </p:pic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500" dirty="0"/>
              <a:t>DARE Framework: </a:t>
            </a:r>
            <a:r>
              <a:rPr lang="en-US" sz="2500" dirty="0" smtClean="0"/>
              <a:t>A Solution Built </a:t>
            </a:r>
            <a:r>
              <a:rPr lang="en-US" sz="2500" dirty="0"/>
              <a:t>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  <p:pic>
        <p:nvPicPr>
          <p:cNvPr id="7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678" b="-10678"/>
          <a:stretch>
            <a:fillRect/>
          </a:stretch>
        </p:blipFill>
        <p:spPr>
          <a:xfrm>
            <a:off x="1016640" y="2286326"/>
            <a:ext cx="7284392" cy="4006135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" y="2019991"/>
            <a:ext cx="5522485" cy="4567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DARE-Rfold :  RNA structure</a:t>
            </a:r>
          </a:p>
          <a:p>
            <a:r>
              <a:rPr lang="en-US" sz="1600" dirty="0" smtClean="0">
                <a:hlinkClick r:id="rId4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://dare.cct.lsu.edu/dare</a:t>
            </a:r>
            <a:r>
              <a:rPr lang="en-US" sz="1600" dirty="0" smtClean="0">
                <a:hlinkClick r:id="rId5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sim.</a:t>
            </a:r>
            <a:endParaRPr lang="en-US" b="1" dirty="0"/>
          </a:p>
          <a:p>
            <a:r>
              <a:rPr lang="en-US" sz="1600" dirty="0">
                <a:hlinkClick r:id="rId6"/>
              </a:rPr>
              <a:t>http://dare.cct.lsu.edu/dare</a:t>
            </a:r>
            <a:r>
              <a:rPr lang="en-US" sz="1600" dirty="0" smtClean="0">
                <a:hlinkClick r:id="rId6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7"/>
              </a:rPr>
              <a:t>http://dare.cct.lsu.edu/dare-ngs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464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0"/>
            <a:ext cx="4491346" cy="4124392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Pipeline (index, match, localalign, and postprocess step) and extensible (e.g. BFAST-BWA for paired-end, and more)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(localalign, postprocess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9032358" cy="4325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600" dirty="0" smtClean="0">
                <a:solidFill>
                  <a:srgbClr val="FF0000"/>
                </a:solidFill>
              </a:rPr>
              <a:t>Human Genome (HG18) and Burkerholderia Glumae </a:t>
            </a:r>
            <a:r>
              <a:rPr lang="en-US" sz="1600" dirty="0">
                <a:solidFill>
                  <a:srgbClr val="FF0000"/>
                </a:solidFill>
              </a:rPr>
              <a:t>:</a:t>
            </a:r>
            <a:r>
              <a:rPr lang="en-US" sz="16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31469"/>
              </p:ext>
            </p:extLst>
          </p:nvPr>
        </p:nvGraphicFramePr>
        <p:xfrm>
          <a:off x="111643" y="2574283"/>
          <a:ext cx="9032357" cy="3032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6951"/>
                <a:gridCol w="1632992"/>
                <a:gridCol w="1769075"/>
                <a:gridCol w="1799315"/>
                <a:gridCol w="2234024"/>
              </a:tblGrid>
              <a:tr h="38888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</a:t>
                      </a:r>
                      <a:r>
                        <a:rPr lang="en-US" sz="1600" baseline="0" dirty="0" smtClean="0"/>
                        <a:t>- </a:t>
                      </a:r>
                      <a:r>
                        <a:rPr lang="en-US" sz="1600" baseline="0" dirty="0" err="1" smtClean="0"/>
                        <a:t>Chr</a:t>
                      </a:r>
                      <a:r>
                        <a:rPr lang="en-US" sz="1600" baseline="0" dirty="0" smtClean="0"/>
                        <a:t> 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2.8Gbp (hg18)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Mbp (hg18-chr21)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index </a:t>
                      </a:r>
                      <a:r>
                        <a:rPr lang="en-US" sz="1600" baseline="0" dirty="0" err="1" smtClean="0"/>
                        <a:t>files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Memory</a:t>
                      </a:r>
                      <a:r>
                        <a:rPr lang="en-US" sz="1600" baseline="30000" dirty="0" smtClean="0"/>
                        <a:t>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38/4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164/4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  <a:tr h="289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index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12 </a:t>
                      </a:r>
                      <a:r>
                        <a:rPr lang="en-US" sz="1600" dirty="0" smtClean="0">
                          <a:latin typeface="+mj-lt"/>
                          <a:cs typeface="Symbol" charset="2"/>
                        </a:rPr>
                        <a:t>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164 MB + a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766931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570564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007617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5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524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89" y="1917074"/>
            <a:ext cx="799726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The Importance of Dynamic execution </a:t>
            </a:r>
            <a:r>
              <a:rPr lang="en-US" sz="1600" dirty="0" smtClean="0"/>
              <a:t>utilizing the information about target species, NGS protocol, multi-core, cluster environment, disk space, memory, and available task level parallelism</a:t>
            </a:r>
            <a:endParaRPr lang="en-US" sz="1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88545"/>
              </p:ext>
            </p:extLst>
          </p:nvPr>
        </p:nvGraphicFramePr>
        <p:xfrm>
          <a:off x="4916202" y="3999728"/>
          <a:ext cx="4227798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397"/>
                <a:gridCol w="1041294"/>
                <a:gridCol w="619933"/>
                <a:gridCol w="861857"/>
                <a:gridCol w="888317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</a:t>
                      </a:r>
                    </a:p>
                    <a:p>
                      <a:r>
                        <a:rPr lang="en-US" sz="1600" baseline="0" dirty="0" smtClean="0"/>
                        <a:t>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BigJob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08489" y="3433859"/>
            <a:ext cx="279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HPC cluster with BigJob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69413"/>
              </p:ext>
            </p:extLst>
          </p:nvPr>
        </p:nvGraphicFramePr>
        <p:xfrm>
          <a:off x="1" y="3999728"/>
          <a:ext cx="474988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41"/>
                <a:gridCol w="1058420"/>
                <a:gridCol w="710654"/>
                <a:gridCol w="1059893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Read</a:t>
                      </a:r>
                    </a:p>
                    <a:p>
                      <a:r>
                        <a:rPr lang="en-US" sz="1600" dirty="0" smtClean="0"/>
                        <a:t>File</a:t>
                      </a:r>
                      <a:r>
                        <a:rPr lang="en-US" sz="1600" baseline="0" dirty="0" smtClean="0"/>
                        <a:t> Size(GB)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 of 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Threads/task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Bfast</a:t>
                      </a:r>
                    </a:p>
                    <a:p>
                      <a:r>
                        <a:rPr lang="en-US" sz="1600" baseline="0" dirty="0" smtClean="0"/>
                        <a:t>(Mapping)</a:t>
                      </a:r>
                      <a:endParaRPr lang="en-US" sz="16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528" y="343385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framework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B.Glumae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GridFTP)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ExTENCI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What’s next?</a:t>
            </a:r>
            <a:endParaRPr 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233921" y="1958191"/>
            <a:ext cx="880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Influx of challenges with large data volume and with new protocols and new applications in high-throughput DNA sequencing</a:t>
            </a:r>
            <a:endParaRPr lang="en-US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316203"/>
              </p:ext>
            </p:extLst>
          </p:nvPr>
        </p:nvGraphicFramePr>
        <p:xfrm>
          <a:off x="203811" y="2720063"/>
          <a:ext cx="8814769" cy="37287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24981"/>
                <a:gridCol w="2869013"/>
                <a:gridCol w="768206"/>
                <a:gridCol w="1646155"/>
                <a:gridCol w="1019049"/>
                <a:gridCol w="15873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Key Features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Color</a:t>
                      </a:r>
                      <a:r>
                        <a:rPr lang="en-US" sz="1000" baseline="0" smtClean="0"/>
                        <a:t> Space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aseline="0" dirty="0" smtClean="0"/>
                        <a:t>Memory/</a:t>
                      </a:r>
                      <a:r>
                        <a:rPr lang="en-US" sz="1000" baseline="0" dirty="0" err="1" smtClean="0"/>
                        <a:t>Diskspace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Strength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Weakness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BFAST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Multiple spaced seeds, Suffix</a:t>
                      </a:r>
                      <a:r>
                        <a:rPr lang="en-US" sz="1000" baseline="0" dirty="0" smtClean="0"/>
                        <a:t> Array, Full Smith-Waterman, low memory option with 4 time slowing down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</a:t>
                      </a:r>
                      <a:r>
                        <a:rPr lang="en-US" sz="1000" baseline="0" dirty="0" smtClean="0"/>
                        <a:t> = 0 : 16 G/130 GB</a:t>
                      </a:r>
                    </a:p>
                    <a:p>
                      <a:r>
                        <a:rPr lang="en-US" sz="1000" baseline="0" dirty="0" smtClean="0"/>
                        <a:t>d = 1 :  4 G /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High</a:t>
                      </a:r>
                      <a:r>
                        <a:rPr lang="en-US" sz="1000" baseline="0" dirty="0" smtClean="0"/>
                        <a:t> Sensitivity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Requiring large disk space</a:t>
                      </a:r>
                      <a:r>
                        <a:rPr lang="en-US" sz="1000" baseline="0" dirty="0" smtClean="0"/>
                        <a:t> and large memory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BWA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Burrow-Wheeler</a:t>
                      </a:r>
                      <a:r>
                        <a:rPr lang="en-US" sz="1000" baseline="0" dirty="0" smtClean="0"/>
                        <a:t> Transform, Smith-Waterman (BWA-SW)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Yes  (?)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Faster</a:t>
                      </a:r>
                      <a:r>
                        <a:rPr lang="en-US" sz="1000" baseline="0" dirty="0" smtClean="0"/>
                        <a:t> than BFAST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Hang without an error message,</a:t>
                      </a:r>
                    </a:p>
                    <a:p>
                      <a:r>
                        <a:rPr lang="en-US" sz="1000" dirty="0" smtClean="0"/>
                        <a:t>Medium sensitivity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Bowtie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Memory efficient, only </a:t>
                      </a:r>
                      <a:r>
                        <a:rPr lang="en-US" sz="1000" dirty="0" err="1" smtClean="0"/>
                        <a:t>ungapped</a:t>
                      </a:r>
                      <a:r>
                        <a:rPr lang="en-US" sz="1000" baseline="0" dirty="0" smtClean="0"/>
                        <a:t> alignment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Very fast and low memory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Low sensitivity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SHRiMP2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SSE2 support, </a:t>
                      </a:r>
                      <a:r>
                        <a:rPr lang="en-US" sz="1000" dirty="0" err="1" smtClean="0"/>
                        <a:t>OpenMP</a:t>
                      </a:r>
                      <a:r>
                        <a:rPr lang="en-US" sz="1000" dirty="0" smtClean="0"/>
                        <a:t> support.</a:t>
                      </a:r>
                      <a:r>
                        <a:rPr lang="en-US" sz="1000" baseline="0" dirty="0" smtClean="0"/>
                        <a:t> Low memory option with 2-3 time slowing down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K = 4 : 48 G</a:t>
                      </a:r>
                    </a:p>
                    <a:p>
                      <a:r>
                        <a:rPr lang="en-US" sz="1000" dirty="0" smtClean="0"/>
                        <a:t>K = 3 :  4 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High Sensitivity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 dirty="0" smtClean="0"/>
                        <a:t>Large memory requirement</a:t>
                      </a: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SSAHA2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Simple to use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Not actively updated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SOAP2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Novoalign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effectLst/>
                        </a:rPr>
                        <a:t>Full</a:t>
                      </a:r>
                      <a:r>
                        <a:rPr lang="en-US" sz="1000" baseline="0" dirty="0" smtClean="0">
                          <a:effectLst/>
                        </a:rPr>
                        <a:t> Needleman-</a:t>
                      </a:r>
                      <a:r>
                        <a:rPr lang="en-US" sz="1000" baseline="0" dirty="0" err="1" smtClean="0">
                          <a:effectLst/>
                        </a:rPr>
                        <a:t>Wunsch</a:t>
                      </a:r>
                      <a:r>
                        <a:rPr lang="en-US" sz="1000" baseline="0" dirty="0" smtClean="0">
                          <a:effectLst/>
                        </a:rPr>
                        <a:t>, </a:t>
                      </a:r>
                      <a:r>
                        <a:rPr lang="en-US" sz="1000" dirty="0" smtClean="0">
                          <a:effectLst/>
                        </a:rPr>
                        <a:t>up to 8 or more mismatches per read, up to 16 on paired end reads, </a:t>
                      </a:r>
                      <a:r>
                        <a:rPr lang="en-US" sz="1000" dirty="0" err="1" smtClean="0">
                          <a:effectLst/>
                        </a:rPr>
                        <a:t>Illumina</a:t>
                      </a:r>
                      <a:r>
                        <a:rPr lang="en-US" sz="1000" dirty="0" smtClean="0">
                          <a:effectLst/>
                        </a:rPr>
                        <a:t> oriented, commercial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Commercial software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2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What’s next?</a:t>
            </a:r>
            <a:endParaRPr lang="en-US" sz="25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25163"/>
              </p:ext>
            </p:extLst>
          </p:nvPr>
        </p:nvGraphicFramePr>
        <p:xfrm>
          <a:off x="287284" y="2917353"/>
          <a:ext cx="8399516" cy="1447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87"/>
                <a:gridCol w="977388"/>
                <a:gridCol w="1224744"/>
                <a:gridCol w="1184244"/>
                <a:gridCol w="2051500"/>
                <a:gridCol w="2245553"/>
              </a:tblGrid>
              <a:tr h="3135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App.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Type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SNPs</a:t>
                      </a:r>
                      <a:endParaRPr lang="en-US" sz="14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# of small </a:t>
                      </a:r>
                      <a:r>
                        <a:rPr lang="en-US" sz="1400" dirty="0" err="1" smtClean="0"/>
                        <a:t>indels</a:t>
                      </a:r>
                      <a:endParaRPr lang="en-US" sz="14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Mapped reads (mapping %)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# of Reads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baseline="0" dirty="0" smtClean="0"/>
                        <a:t>File Size)</a:t>
                      </a:r>
                      <a:endParaRPr lang="en-US" sz="1400" dirty="0" smtClean="0"/>
                    </a:p>
                  </a:txBody>
                  <a:tcPr marL="0" marR="0" marT="0" marB="0"/>
                </a:tc>
              </a:tr>
              <a:tr h="3200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Single 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130,980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42,798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27,571, 194 (70.32 %)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39,206,572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(4.7 G)</a:t>
                      </a:r>
                    </a:p>
                  </a:txBody>
                  <a:tcPr marL="0" marR="0" marT="0" marB="0"/>
                </a:tc>
              </a:tr>
              <a:tr h="213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Paired-end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BWA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Single 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36,122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2,011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18,324,681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(46.74</a:t>
                      </a:r>
                      <a:r>
                        <a:rPr lang="en-US" sz="1400" baseline="0" dirty="0" smtClean="0"/>
                        <a:t> %)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39,206,572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(5.2 G)</a:t>
                      </a:r>
                    </a:p>
                  </a:txBody>
                  <a:tcPr marL="0" marR="0" marT="0" marB="0"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Paired-end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36,343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3,273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26,254,061 (33.48 %)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78,413,144</a:t>
                      </a:r>
                      <a:r>
                        <a:rPr lang="en-US" sz="1400" baseline="0" dirty="0" smtClean="0"/>
                        <a:t> (5.2 G, 4.3 G)</a:t>
                      </a:r>
                      <a:endParaRPr lang="en-US" sz="1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7284" y="1992357"/>
            <a:ext cx="7622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difficulty of scientific discovery with NGS data analytics</a:t>
            </a:r>
          </a:p>
          <a:p>
            <a:r>
              <a:rPr lang="en-US" dirty="0" smtClean="0"/>
              <a:t>Different results of Genome Variation (SNP, small </a:t>
            </a:r>
            <a:r>
              <a:rPr lang="en-US" dirty="0" err="1" smtClean="0"/>
              <a:t>Indel</a:t>
            </a:r>
            <a:r>
              <a:rPr lang="en-US" dirty="0" smtClean="0"/>
              <a:t>)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05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What’s next?</a:t>
            </a:r>
            <a:endParaRPr 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233921" y="1958191"/>
            <a:ext cx="880639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Extension of DARE-NGS &amp; DARE framework</a:t>
            </a:r>
          </a:p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Arial"/>
              <a:buChar char="•"/>
            </a:pPr>
            <a:r>
              <a:rPr lang="en-US" dirty="0" smtClean="0"/>
              <a:t>Distributed data management (File transfer service, Pilot store, Hadoop/MapReduce, …)</a:t>
            </a:r>
          </a:p>
          <a:p>
            <a:pPr marL="285750" indent="-285750">
              <a:spcBef>
                <a:spcPts val="600"/>
              </a:spcBef>
              <a:buClr>
                <a:srgbClr val="FF0000"/>
              </a:buClr>
              <a:buFont typeface="Arial"/>
              <a:buChar char="•"/>
            </a:pPr>
            <a:r>
              <a:rPr lang="en-US" dirty="0" smtClean="0"/>
              <a:t>Workflow support (Shorten cycles for development, enhancement, and optimization) – exponential increase in the number of types of services with combinatorial nature in pipelines for NGS data analytics</a:t>
            </a:r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4" y="4143103"/>
            <a:ext cx="2836342" cy="246764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Right Arrow Callout 6"/>
          <p:cNvSpPr/>
          <p:nvPr/>
        </p:nvSpPr>
        <p:spPr>
          <a:xfrm>
            <a:off x="2637106" y="5068213"/>
            <a:ext cx="1648826" cy="110901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5296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Mapping</a:t>
            </a:r>
          </a:p>
          <a:p>
            <a:pPr algn="ctr"/>
            <a:r>
              <a:rPr lang="en-US" sz="1200" dirty="0" smtClean="0"/>
              <a:t>(App A)</a:t>
            </a:r>
            <a:r>
              <a:rPr lang="en-US" sz="1200" dirty="0" smtClean="0"/>
              <a:t> </a:t>
            </a:r>
            <a:endParaRPr lang="en-US" sz="12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372688" y="5068213"/>
            <a:ext cx="783797" cy="11090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SNP </a:t>
            </a:r>
            <a:r>
              <a:rPr lang="en-US" sz="1200" dirty="0" smtClean="0"/>
              <a:t>finding</a:t>
            </a:r>
          </a:p>
          <a:p>
            <a:pPr algn="ctr"/>
            <a:r>
              <a:rPr lang="en-US" sz="1200" dirty="0" smtClean="0"/>
              <a:t>(App B)</a:t>
            </a:r>
            <a:endParaRPr lang="en-US" sz="1200" dirty="0" smtClean="0"/>
          </a:p>
        </p:txBody>
      </p:sp>
      <p:sp>
        <p:nvSpPr>
          <p:cNvPr id="11" name="Vertical Scroll 10"/>
          <p:cNvSpPr/>
          <p:nvPr/>
        </p:nvSpPr>
        <p:spPr>
          <a:xfrm>
            <a:off x="946217" y="4882837"/>
            <a:ext cx="1130887" cy="677105"/>
          </a:xfrm>
          <a:prstGeom prst="verticalScroll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Ref. Genome</a:t>
            </a:r>
          </a:p>
        </p:txBody>
      </p:sp>
      <p:sp>
        <p:nvSpPr>
          <p:cNvPr id="12" name="Vertical Scroll 11"/>
          <p:cNvSpPr/>
          <p:nvPr/>
        </p:nvSpPr>
        <p:spPr>
          <a:xfrm>
            <a:off x="946217" y="5718702"/>
            <a:ext cx="1275515" cy="677105"/>
          </a:xfrm>
          <a:prstGeom prst="verticalScroll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NGS short reads</a:t>
            </a:r>
          </a:p>
        </p:txBody>
      </p:sp>
      <p:sp>
        <p:nvSpPr>
          <p:cNvPr id="13" name="Right Bracket 12"/>
          <p:cNvSpPr/>
          <p:nvPr/>
        </p:nvSpPr>
        <p:spPr>
          <a:xfrm>
            <a:off x="2170417" y="5280012"/>
            <a:ext cx="167529" cy="692025"/>
          </a:xfrm>
          <a:prstGeom prst="rightBracke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ight Arrow 13"/>
          <p:cNvSpPr/>
          <p:nvPr/>
        </p:nvSpPr>
        <p:spPr>
          <a:xfrm>
            <a:off x="2361878" y="5559942"/>
            <a:ext cx="275227" cy="1587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527475" y="4143103"/>
            <a:ext cx="2211869" cy="925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27475" y="6177229"/>
            <a:ext cx="2211869" cy="433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22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Hartmut Kaiser, Ole Weidner, Andre Merzky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Lukasz Lacinski, João Abecasis, Chris Miceli, Bety Rodriguez-Milla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Luckow, Yaakoub el-Khamra, Kate Stamou, Cybertools (Abhinav Thota, Jeff, N. Kim), Owain Kenway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SoC: Michael Miceli, Saurabh Sehgal, Miklos Erdelyi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Watase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Parashar, Omer Rana, Jon 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Glumae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Tuomo Rankinen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Mardis,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190886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84297" y="3970057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95805" y="4569251"/>
            <a:ext cx="2259713" cy="4453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5830249"/>
            <a:ext cx="664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1" y="4271215"/>
            <a:ext cx="5932917" cy="2628960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mechanisms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/>
              <a:t>cell development and differentiation) : infection</a:t>
            </a:r>
            <a:r>
              <a:rPr lang="en-US" sz="1600" dirty="0" smtClean="0"/>
              <a:t>, immune </a:t>
            </a:r>
            <a:r>
              <a:rPr lang="en-US" sz="1600" dirty="0"/>
              <a:t>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65983" y="5208468"/>
            <a:ext cx="2391666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0849" y="3441279"/>
            <a:ext cx="1200128" cy="829936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931782" y="2532112"/>
            <a:ext cx="1319541" cy="437080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15031" y="2599662"/>
            <a:ext cx="1200128" cy="239134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CHIP-Seq, RNA-Seq: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2579078" y="4656748"/>
            <a:ext cx="2156563" cy="12111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Gene Finding/Identification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Coding Gene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Non-coding RNA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Motif Finding</a:t>
            </a:r>
            <a:endParaRPr lang="en-US" sz="1400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2439527" cy="11493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InDel,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356109" y="4722921"/>
            <a:ext cx="1283429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Transcriptome Analysis </a:t>
            </a:r>
          </a:p>
          <a:p>
            <a:pPr algn="ctr"/>
            <a:r>
              <a:rPr lang="en-US" sz="1600" kern="1200" dirty="0" smtClean="0"/>
              <a:t>(RNA-seq, ChIP-seq)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854725" y="4691274"/>
            <a:ext cx="1062507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4861578" y="4691274"/>
            <a:ext cx="1332113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(WGS/RNA-seq/CHIP-seq)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Transcriptome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Burkerholderia Glumae, A Rice Pathogen – A New Era of Structural Bioinformatics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TofR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7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19155</TotalTime>
  <Words>3083</Words>
  <Application>Microsoft Macintosh PowerPoint</Application>
  <PresentationFormat>On-screen Show (4:3)</PresentationFormat>
  <Paragraphs>540</Paragraphs>
  <Slides>34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  A TeraGrid/Blue Waters Symposium on Data-Intensive Analysis, Analytics, and Informatics, April 14-15, 2011, Pittsburgh, PA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Complexity?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 DARE Framework: A Solution Built upon SAGA-BigJob </vt:lpstr>
      <vt:lpstr>DARE Framework: A Solution Built upon SAGA-BigJob</vt:lpstr>
      <vt:lpstr>DARE Framework: A Solution Built upon SAGA-BigJob</vt:lpstr>
      <vt:lpstr>DARE Framework: A Solution Built upon SAGA-BigJob</vt:lpstr>
      <vt:lpstr>DARE-NGS : Mapping on Scalable Distributed HPC resources</vt:lpstr>
      <vt:lpstr>DARE-NGS : Mapping on Scalable Distributed HPC resources</vt:lpstr>
      <vt:lpstr>Distributed Computing: Solution or Complexity?</vt:lpstr>
      <vt:lpstr>DARE-NGS : Mapping on Scalable Distributed HPC resources</vt:lpstr>
      <vt:lpstr>DARE-NGS : Mapping on Scalable Distributed HPC resources</vt:lpstr>
      <vt:lpstr>Summary</vt:lpstr>
      <vt:lpstr>What’s next?</vt:lpstr>
      <vt:lpstr>What’s next?</vt:lpstr>
      <vt:lpstr>What’s next?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219</cp:revision>
  <dcterms:created xsi:type="dcterms:W3CDTF">2011-04-14T08:15:03Z</dcterms:created>
  <dcterms:modified xsi:type="dcterms:W3CDTF">2011-05-11T14:43:26Z</dcterms:modified>
</cp:coreProperties>
</file>